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61" r:id="rId4"/>
    <p:sldId id="262" r:id="rId5"/>
    <p:sldId id="263" r:id="rId6"/>
    <p:sldId id="266" r:id="rId7"/>
    <p:sldId id="265" r:id="rId8"/>
    <p:sldId id="271" r:id="rId9"/>
    <p:sldId id="267" r:id="rId10"/>
    <p:sldId id="264" r:id="rId11"/>
    <p:sldId id="257" r:id="rId12"/>
    <p:sldId id="268" r:id="rId13"/>
    <p:sldId id="272" r:id="rId14"/>
    <p:sldId id="270" r:id="rId15"/>
    <p:sldId id="25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5A50A7-D6D7-492E-BC3D-78CAA7E9C8EA}" v="55" dt="2024-01-03T07:15:58.5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1F5C4-5444-824E-C4A2-9A8E07CDC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75A74C-A82E-7D8F-96F6-02C2AD490F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3C87C-7889-4F3D-D625-9C9FE2BF5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2D8CA-9EAA-D20F-4BAE-20D88426A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131D3-3F6A-2121-950B-A5C6F5569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259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F6598-E639-0FCE-4213-9BB7DAEC1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D9F57A-12F7-732D-2CD9-D2A47E4D2C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4C77A-0B5E-FC15-ABE7-58801A290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71872-6D0F-7428-C066-ED0102EC5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FA426-B0FF-8D38-6D71-BC4C00597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791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C8C72F-80CD-2A82-3331-9DC86C3131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915E81-5E2E-8E49-640D-453F52EA17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E8C7E-8794-AA79-439B-649CEB05A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ADC7E-0F06-9B11-4CD0-77DA4A560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CA2E8D-CB52-5303-FB87-9E0F230F5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548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25D0A-1A10-B2DA-417B-4C5DD173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159F9-EC1A-DEC0-22A9-B27D6A2A7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5FEF8-A7DE-32EE-1B40-14989326D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C22582-A367-AA81-7FEF-65A7E09B4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16659-A693-C41D-480A-AF36F59F4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952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E8133-C364-2CC8-4E35-996AA25B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5801F-A958-0665-0FDF-1142168A4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72D9D-77CA-02CD-F03F-9AD8299EB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3E038-B915-0090-C62F-525F27357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C2C12-DF27-D9E5-AFCD-75936C956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197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731A9-665C-08A8-E880-D4EEC205D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F8297-FBA7-8A78-C9C1-A8C6B6DD9D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0A0C4A-CA5B-6D12-0347-24954BF3C5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FC38EC-4036-7FF6-6CEC-739F47413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D14D3B-E475-A8A4-4883-84B809B13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A324F1-4B57-D505-4BD8-B3DEA899D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750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49EC7-AAD9-B116-EF13-A5C2B092A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87592-F4CB-0BF1-054F-6596B745FE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40E2E6-97A0-B3BD-5F95-6FAF9E90A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B4A2D3-BC70-66CB-8760-C745DED02C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FFBA2-84A5-6514-4C2A-A43658F216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0C775E-13DC-A8A2-D938-07D6A7F50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B39656-074F-BD88-A519-FE0B586C3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96B374-D095-1FD0-6952-5DCCC5414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58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5EC10-D9B3-2516-64EE-B7AE55712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B2C398-FB1F-8D1F-33B3-13A78493A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684F6-CFC2-1EB5-52AA-9781FC6BD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C06B-F07A-9575-D1A9-48FDB71D2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259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33FEC0-9B9D-816B-9331-6C0BC3491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B70931-7484-2A1F-11B0-022B32E4D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B564D4-B80E-9828-D3D6-035417A18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15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12779-136C-0BD5-3A0E-607F10EDE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B1CF7-4BE1-C40B-8965-25C333C15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E6B36E-32EF-8448-EFAC-A1D0723AE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C50398-162A-E2D2-F0FD-D4D306346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D94A1D-A80C-4FF8-347F-E016A1E93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7DE28-CB09-4BDF-3008-8D6589DC4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6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79B92-590C-7E19-B4FF-8B7C634FF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BC4262-C49A-AF29-8CCB-D4D08C2CDB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C0B008-C8F8-6F23-2F82-F909BBC91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379873-0326-A745-0DAF-FDCB36C79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A16AE8-2EE8-409A-95C6-3B2D1847A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0FD21-EAC6-AFAD-3FC8-79A9DAE23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398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53A7AC-D044-7C72-3EAA-DC38F9061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6E508-4374-EE86-E201-369A819FFD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ACBF74-8471-DC6F-F92C-C2DBF75DAE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2C339-B028-41D2-90A4-7AC1CF138235}" type="datetimeFigureOut">
              <a:rPr lang="en-US" smtClean="0"/>
              <a:t>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9D58D-DC5F-4DA8-ABDD-DE0E02F7BF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960156-57F7-B367-EFAA-1D616284A3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657FD-CECB-4FB7-8E79-9A32C2F0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14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24F0C85F-E9AD-740F-1EFC-984EA526E48F}"/>
              </a:ext>
            </a:extLst>
          </p:cNvPr>
          <p:cNvSpPr/>
          <p:nvPr/>
        </p:nvSpPr>
        <p:spPr>
          <a:xfrm>
            <a:off x="2591418" y="959158"/>
            <a:ext cx="1723910" cy="677137"/>
          </a:xfrm>
          <a:custGeom>
            <a:avLst/>
            <a:gdLst>
              <a:gd name="connsiteX0" fmla="*/ 0 w 1723910"/>
              <a:gd name="connsiteY0" fmla="*/ 677137 h 677137"/>
              <a:gd name="connsiteX1" fmla="*/ 861955 w 1723910"/>
              <a:gd name="connsiteY1" fmla="*/ 0 h 677137"/>
              <a:gd name="connsiteX2" fmla="*/ 1723910 w 1723910"/>
              <a:gd name="connsiteY2" fmla="*/ 677137 h 677137"/>
              <a:gd name="connsiteX3" fmla="*/ 0 w 1723910"/>
              <a:gd name="connsiteY3" fmla="*/ 677137 h 677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3910" h="677137" extrusionOk="0">
                <a:moveTo>
                  <a:pt x="0" y="677137"/>
                </a:moveTo>
                <a:cubicBezTo>
                  <a:pt x="405454" y="338588"/>
                  <a:pt x="660083" y="178283"/>
                  <a:pt x="861955" y="0"/>
                </a:cubicBezTo>
                <a:cubicBezTo>
                  <a:pt x="1268179" y="285946"/>
                  <a:pt x="1374437" y="324844"/>
                  <a:pt x="1723910" y="677137"/>
                </a:cubicBezTo>
                <a:cubicBezTo>
                  <a:pt x="1020007" y="616022"/>
                  <a:pt x="745352" y="720892"/>
                  <a:pt x="0" y="677137"/>
                </a:cubicBezTo>
                <a:close/>
              </a:path>
            </a:pathLst>
          </a:custGeom>
          <a:noFill/>
          <a:ln w="762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283954522">
                  <a:prstGeom prst="triangl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997E71-9985-DA20-CD8B-F396F14E00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60095"/>
            <a:ext cx="9144000" cy="3590314"/>
          </a:xfrm>
        </p:spPr>
        <p:txBody>
          <a:bodyPr/>
          <a:lstStyle/>
          <a:p>
            <a:r>
              <a:rPr lang="en-US" b="1"/>
              <a:t>NHẠN DIỆN HÌNH VẼ TAY </a:t>
            </a:r>
            <a:br>
              <a:rPr lang="en-US" b="1"/>
            </a:br>
            <a:br>
              <a:rPr lang="en-US" b="1"/>
            </a:br>
            <a:r>
              <a:rPr lang="en-US" b="1">
                <a:solidFill>
                  <a:srgbClr val="0070C0"/>
                </a:solidFill>
              </a:rPr>
              <a:t>YOLOv8</a:t>
            </a:r>
            <a:endParaRPr lang="en-US" b="1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954512-1B5F-77C8-B446-0E8FA418A7F0}"/>
              </a:ext>
            </a:extLst>
          </p:cNvPr>
          <p:cNvSpPr/>
          <p:nvPr/>
        </p:nvSpPr>
        <p:spPr>
          <a:xfrm>
            <a:off x="4509243" y="3124486"/>
            <a:ext cx="3251912" cy="1299543"/>
          </a:xfrm>
          <a:custGeom>
            <a:avLst/>
            <a:gdLst>
              <a:gd name="connsiteX0" fmla="*/ 0 w 3251912"/>
              <a:gd name="connsiteY0" fmla="*/ 0 h 1299543"/>
              <a:gd name="connsiteX1" fmla="*/ 3251912 w 3251912"/>
              <a:gd name="connsiteY1" fmla="*/ 0 h 1299543"/>
              <a:gd name="connsiteX2" fmla="*/ 3251912 w 3251912"/>
              <a:gd name="connsiteY2" fmla="*/ 1299543 h 1299543"/>
              <a:gd name="connsiteX3" fmla="*/ 0 w 3251912"/>
              <a:gd name="connsiteY3" fmla="*/ 1299543 h 1299543"/>
              <a:gd name="connsiteX4" fmla="*/ 0 w 3251912"/>
              <a:gd name="connsiteY4" fmla="*/ 0 h 1299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1912" h="1299543" extrusionOk="0">
                <a:moveTo>
                  <a:pt x="0" y="0"/>
                </a:moveTo>
                <a:cubicBezTo>
                  <a:pt x="1598923" y="-166502"/>
                  <a:pt x="2469681" y="161203"/>
                  <a:pt x="3251912" y="0"/>
                </a:cubicBezTo>
                <a:cubicBezTo>
                  <a:pt x="3288041" y="622801"/>
                  <a:pt x="3182314" y="815431"/>
                  <a:pt x="3251912" y="1299543"/>
                </a:cubicBezTo>
                <a:cubicBezTo>
                  <a:pt x="2700064" y="1348767"/>
                  <a:pt x="1084161" y="1166073"/>
                  <a:pt x="0" y="1299543"/>
                </a:cubicBezTo>
                <a:cubicBezTo>
                  <a:pt x="45389" y="963030"/>
                  <a:pt x="94991" y="591638"/>
                  <a:pt x="0" y="0"/>
                </a:cubicBezTo>
                <a:close/>
              </a:path>
            </a:pathLst>
          </a:custGeom>
          <a:noFill/>
          <a:ln w="762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27213099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54E3C5E-E581-6C4C-9091-E71FB62340D4}"/>
              </a:ext>
            </a:extLst>
          </p:cNvPr>
          <p:cNvSpPr/>
          <p:nvPr/>
        </p:nvSpPr>
        <p:spPr>
          <a:xfrm>
            <a:off x="7761155" y="1184950"/>
            <a:ext cx="2180493" cy="1724728"/>
          </a:xfrm>
          <a:custGeom>
            <a:avLst/>
            <a:gdLst>
              <a:gd name="connsiteX0" fmla="*/ 0 w 2180493"/>
              <a:gd name="connsiteY0" fmla="*/ 862364 h 1724728"/>
              <a:gd name="connsiteX1" fmla="*/ 1090247 w 2180493"/>
              <a:gd name="connsiteY1" fmla="*/ 0 h 1724728"/>
              <a:gd name="connsiteX2" fmla="*/ 2180494 w 2180493"/>
              <a:gd name="connsiteY2" fmla="*/ 862364 h 1724728"/>
              <a:gd name="connsiteX3" fmla="*/ 1090247 w 2180493"/>
              <a:gd name="connsiteY3" fmla="*/ 1724728 h 1724728"/>
              <a:gd name="connsiteX4" fmla="*/ 0 w 2180493"/>
              <a:gd name="connsiteY4" fmla="*/ 862364 h 1724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0493" h="1724728" extrusionOk="0">
                <a:moveTo>
                  <a:pt x="0" y="862364"/>
                </a:moveTo>
                <a:cubicBezTo>
                  <a:pt x="15020" y="361406"/>
                  <a:pt x="389815" y="34303"/>
                  <a:pt x="1090247" y="0"/>
                </a:cubicBezTo>
                <a:cubicBezTo>
                  <a:pt x="1752921" y="-32475"/>
                  <a:pt x="2219047" y="393017"/>
                  <a:pt x="2180494" y="862364"/>
                </a:cubicBezTo>
                <a:cubicBezTo>
                  <a:pt x="2275552" y="1375090"/>
                  <a:pt x="1699937" y="1672534"/>
                  <a:pt x="1090247" y="1724728"/>
                </a:cubicBezTo>
                <a:cubicBezTo>
                  <a:pt x="461742" y="1748372"/>
                  <a:pt x="-70088" y="1289282"/>
                  <a:pt x="0" y="862364"/>
                </a:cubicBezTo>
                <a:close/>
              </a:path>
            </a:pathLst>
          </a:custGeom>
          <a:noFill/>
          <a:ln w="762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796563399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 descr="Scribble outline">
            <a:extLst>
              <a:ext uri="{FF2B5EF4-FFF2-40B4-BE49-F238E27FC236}">
                <a16:creationId xmlns:a16="http://schemas.microsoft.com/office/drawing/2014/main" id="{616C50A2-5D73-2AAE-5E8E-BC2BB4CEE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1792" y="4872493"/>
            <a:ext cx="2252497" cy="22524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7AC8000-0549-0A12-28CF-5183DDD94E79}"/>
              </a:ext>
            </a:extLst>
          </p:cNvPr>
          <p:cNvSpPr txBox="1"/>
          <p:nvPr/>
        </p:nvSpPr>
        <p:spPr>
          <a:xfrm>
            <a:off x="7971099" y="4378485"/>
            <a:ext cx="41128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Nguyễn Tiến Thịnh</a:t>
            </a:r>
          </a:p>
          <a:p>
            <a:r>
              <a:rPr lang="en-US" sz="2400"/>
              <a:t>Tôn Thất Bảo Văn</a:t>
            </a:r>
          </a:p>
          <a:p>
            <a:r>
              <a:rPr lang="en-US" sz="2400"/>
              <a:t>Hồ Minh Trí</a:t>
            </a:r>
          </a:p>
        </p:txBody>
      </p:sp>
    </p:spTree>
    <p:extLst>
      <p:ext uri="{BB962C8B-B14F-4D97-AF65-F5344CB8AC3E}">
        <p14:creationId xmlns:p14="http://schemas.microsoft.com/office/powerpoint/2010/main" val="767265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shapes with red text&#10;&#10;Description automatically generated">
            <a:extLst>
              <a:ext uri="{FF2B5EF4-FFF2-40B4-BE49-F238E27FC236}">
                <a16:creationId xmlns:a16="http://schemas.microsoft.com/office/drawing/2014/main" id="{F9D6D8F5-7E96-23FC-6C14-FB99162E26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805" y="1421170"/>
            <a:ext cx="3115063" cy="3115063"/>
          </a:xfrm>
          <a:prstGeom prst="rect">
            <a:avLst/>
          </a:prstGeom>
        </p:spPr>
      </p:pic>
      <p:pic>
        <p:nvPicPr>
          <p:cNvPr id="7" name="Picture 6" descr="A rectangle with red and black text&#10;&#10;Description automatically generated">
            <a:extLst>
              <a:ext uri="{FF2B5EF4-FFF2-40B4-BE49-F238E27FC236}">
                <a16:creationId xmlns:a16="http://schemas.microsoft.com/office/drawing/2014/main" id="{ED354B1A-3685-70B4-5B71-EDBC0DCBAC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8527" y="4305300"/>
            <a:ext cx="3590925" cy="3048000"/>
          </a:xfrm>
          <a:prstGeom prst="rect">
            <a:avLst/>
          </a:prstGeom>
        </p:spPr>
      </p:pic>
      <p:pic>
        <p:nvPicPr>
          <p:cNvPr id="9" name="Picture 8" descr="A group of shapes with red text&#10;&#10;Description automatically generated">
            <a:extLst>
              <a:ext uri="{FF2B5EF4-FFF2-40B4-BE49-F238E27FC236}">
                <a16:creationId xmlns:a16="http://schemas.microsoft.com/office/drawing/2014/main" id="{E1038E0C-C73F-4E9B-9DC4-3BB096E8E3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920" y="1190236"/>
            <a:ext cx="3115064" cy="31150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E89C12-90D4-0F2F-7E06-B08FBD8A2D3A}"/>
              </a:ext>
            </a:extLst>
          </p:cNvPr>
          <p:cNvSpPr txBox="1"/>
          <p:nvPr/>
        </p:nvSpPr>
        <p:spPr>
          <a:xfrm>
            <a:off x="4047929" y="386963"/>
            <a:ext cx="40961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Kết qủa dự đoán </a:t>
            </a:r>
          </a:p>
        </p:txBody>
      </p:sp>
    </p:spTree>
    <p:extLst>
      <p:ext uri="{BB962C8B-B14F-4D97-AF65-F5344CB8AC3E}">
        <p14:creationId xmlns:p14="http://schemas.microsoft.com/office/powerpoint/2010/main" val="3898680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0102">
            <a:hlinkClick r:id="" action="ppaction://media"/>
            <a:extLst>
              <a:ext uri="{FF2B5EF4-FFF2-40B4-BE49-F238E27FC236}">
                <a16:creationId xmlns:a16="http://schemas.microsoft.com/office/drawing/2014/main" id="{B470E69A-6F2C-6508-E04E-573B21C348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5292" y="1577877"/>
            <a:ext cx="8403450" cy="4733876"/>
          </a:xfrm>
          <a:prstGeom prst="rect">
            <a:avLst/>
          </a:prstGeom>
          <a:ln w="38100">
            <a:solidFill>
              <a:srgbClr val="002060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12204E-E5EB-0DA2-0F7E-167B6068F8D0}"/>
              </a:ext>
            </a:extLst>
          </p:cNvPr>
          <p:cNvSpPr txBox="1"/>
          <p:nvPr/>
        </p:nvSpPr>
        <p:spPr>
          <a:xfrm>
            <a:off x="2105292" y="546247"/>
            <a:ext cx="64242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Kết qủa dự đoán trên video</a:t>
            </a:r>
          </a:p>
        </p:txBody>
      </p:sp>
    </p:spTree>
    <p:extLst>
      <p:ext uri="{BB962C8B-B14F-4D97-AF65-F5344CB8AC3E}">
        <p14:creationId xmlns:p14="http://schemas.microsoft.com/office/powerpoint/2010/main" val="1218134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0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C4F4F-5B59-351D-B796-0B862A1A9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Confusion Matrix</a:t>
            </a:r>
          </a:p>
        </p:txBody>
      </p:sp>
      <p:pic>
        <p:nvPicPr>
          <p:cNvPr id="5" name="Picture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AC6F5197-6569-DEE0-4717-81E9522B6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240" y="1539240"/>
            <a:ext cx="6827520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389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3082D-A5B1-1710-182A-8C09FAF2A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F1 score</a:t>
            </a:r>
          </a:p>
        </p:txBody>
      </p:sp>
      <p:pic>
        <p:nvPicPr>
          <p:cNvPr id="5" name="Picture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FC8E04C7-B47B-FFB4-9816-3671EA4F39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415" y="1963140"/>
            <a:ext cx="6893170" cy="459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908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E169F-549C-A28A-6685-D625DF39B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Precision-Recall Curve</a:t>
            </a:r>
          </a:p>
        </p:txBody>
      </p:sp>
      <p:pic>
        <p:nvPicPr>
          <p:cNvPr id="5" name="Content Placeholder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655711B8-D4ED-E35E-E168-CA41BD24F5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158" y="1427041"/>
            <a:ext cx="7000875" cy="4667250"/>
          </a:xfrm>
        </p:spPr>
      </p:pic>
    </p:spTree>
    <p:extLst>
      <p:ext uri="{BB962C8B-B14F-4D97-AF65-F5344CB8AC3E}">
        <p14:creationId xmlns:p14="http://schemas.microsoft.com/office/powerpoint/2010/main" val="535391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7A28E73-0EA5-655D-1A1A-DF01877A39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04" t="31564" r="31658" b="14422"/>
          <a:stretch/>
        </p:blipFill>
        <p:spPr>
          <a:xfrm>
            <a:off x="2004526" y="1306284"/>
            <a:ext cx="8182947" cy="51647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97C74C-EBC0-668F-4B2E-BC923497A094}"/>
              </a:ext>
            </a:extLst>
          </p:cNvPr>
          <p:cNvSpPr txBox="1"/>
          <p:nvPr/>
        </p:nvSpPr>
        <p:spPr>
          <a:xfrm>
            <a:off x="4047929" y="386963"/>
            <a:ext cx="40961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+mj-lt"/>
              </a:rPr>
              <a:t>BENCHMARK</a:t>
            </a:r>
          </a:p>
        </p:txBody>
      </p:sp>
    </p:spTree>
    <p:extLst>
      <p:ext uri="{BB962C8B-B14F-4D97-AF65-F5344CB8AC3E}">
        <p14:creationId xmlns:p14="http://schemas.microsoft.com/office/powerpoint/2010/main" val="391317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A56F2C-C34D-6AB6-4EDA-663B1FC18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121" y="1364701"/>
            <a:ext cx="7869555" cy="433311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77D8812-69FE-8A35-C683-6B5A8752B843}"/>
              </a:ext>
            </a:extLst>
          </p:cNvPr>
          <p:cNvSpPr/>
          <p:nvPr/>
        </p:nvSpPr>
        <p:spPr>
          <a:xfrm>
            <a:off x="1077702" y="5947458"/>
            <a:ext cx="309411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>
                <a:ln w="0"/>
                <a:solidFill>
                  <a:schemeClr val="tx1"/>
                </a:solidFill>
              </a:rPr>
              <a:t>300 Ảnh 640x640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C060AD-DA5F-7425-F6C9-5FBD86EE4147}"/>
              </a:ext>
            </a:extLst>
          </p:cNvPr>
          <p:cNvSpPr/>
          <p:nvPr/>
        </p:nvSpPr>
        <p:spPr>
          <a:xfrm>
            <a:off x="4523711" y="5911173"/>
            <a:ext cx="576516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>
                <a:ln w="0"/>
                <a:solidFill>
                  <a:schemeClr val="tx1"/>
                </a:solidFill>
              </a:rPr>
              <a:t>3 class: rectangle, ellipse, triangle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2D729B-A2EC-27AA-FD36-C03A2A6A2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Chuẩn bị dữ liệu</a:t>
            </a:r>
          </a:p>
        </p:txBody>
      </p:sp>
    </p:spTree>
    <p:extLst>
      <p:ext uri="{BB962C8B-B14F-4D97-AF65-F5344CB8AC3E}">
        <p14:creationId xmlns:p14="http://schemas.microsoft.com/office/powerpoint/2010/main" val="1361486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39488-E2E0-34DA-4BC1-5152E4A96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Gán nhãn dữ liệu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FE7906-12F4-72FB-F869-3B444FE98E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36" b="6692"/>
          <a:stretch/>
        </p:blipFill>
        <p:spPr>
          <a:xfrm>
            <a:off x="2087033" y="1562100"/>
            <a:ext cx="8330939" cy="4305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455CAC-0AF0-F4B4-C76C-649CEFDEAA63}"/>
              </a:ext>
            </a:extLst>
          </p:cNvPr>
          <p:cNvSpPr txBox="1"/>
          <p:nvPr/>
        </p:nvSpPr>
        <p:spPr>
          <a:xfrm>
            <a:off x="5231757" y="5908100"/>
            <a:ext cx="3970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LabelImg</a:t>
            </a:r>
          </a:p>
        </p:txBody>
      </p:sp>
    </p:spTree>
    <p:extLst>
      <p:ext uri="{BB962C8B-B14F-4D97-AF65-F5344CB8AC3E}">
        <p14:creationId xmlns:p14="http://schemas.microsoft.com/office/powerpoint/2010/main" val="2345956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D0E92-020A-D006-BBE2-E4941076E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Tổ chức dữ liệu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BD276-E64E-E8D5-6EF1-CF8F15C63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33996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path: 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../handdraw 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</a:rPr>
              <a:t># dataset root dir</a:t>
            </a:r>
          </a:p>
          <a:p>
            <a:pPr marL="0" indent="0">
              <a:buNone/>
            </a:pP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train: 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images/train 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</a:rPr>
              <a:t># train images (relative to 'path')</a:t>
            </a:r>
          </a:p>
          <a:p>
            <a:pPr marL="0" indent="0">
              <a:buNone/>
            </a:pP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val: 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images/val 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</a:rPr>
              <a:t># val images (relative to 'path')</a:t>
            </a:r>
          </a:p>
          <a:p>
            <a:pPr marL="0" indent="0">
              <a:buNone/>
            </a:pP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test: 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images/test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</a:rPr>
              <a:t># test images (optional)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i="1">
                <a:solidFill>
                  <a:schemeClr val="bg1">
                    <a:lumMod val="50000"/>
                  </a:schemeClr>
                </a:solidFill>
              </a:rPr>
              <a:t># Classes</a:t>
            </a:r>
          </a:p>
          <a:p>
            <a:pPr marL="0" indent="0">
              <a:buNone/>
            </a:pP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names:</a:t>
            </a:r>
          </a:p>
          <a:p>
            <a:pPr marL="0" indent="0">
              <a:buNone/>
            </a:pPr>
            <a:r>
              <a:rPr lang="en-US"/>
              <a:t> 	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0</a:t>
            </a:r>
            <a:r>
              <a:rPr lang="en-US"/>
              <a:t>: 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rectangle</a:t>
            </a:r>
          </a:p>
          <a:p>
            <a:pPr marL="0" indent="0">
              <a:buNone/>
            </a:pPr>
            <a:r>
              <a:rPr lang="en-US"/>
              <a:t>  	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1</a:t>
            </a:r>
            <a:r>
              <a:rPr lang="en-US"/>
              <a:t>: 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ellipse</a:t>
            </a:r>
          </a:p>
          <a:p>
            <a:pPr marL="0" indent="0">
              <a:buNone/>
            </a:pPr>
            <a:r>
              <a:rPr lang="en-US"/>
              <a:t>  	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2</a:t>
            </a:r>
            <a:r>
              <a:rPr lang="en-US"/>
              <a:t>: 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triangle</a:t>
            </a:r>
          </a:p>
        </p:txBody>
      </p:sp>
    </p:spTree>
    <p:extLst>
      <p:ext uri="{BB962C8B-B14F-4D97-AF65-F5344CB8AC3E}">
        <p14:creationId xmlns:p14="http://schemas.microsoft.com/office/powerpoint/2010/main" val="2348207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07B97-020C-56D5-2D12-A14CBA7AF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Train model </a:t>
            </a:r>
            <a:r>
              <a:rPr lang="en-US">
                <a:solidFill>
                  <a:srgbClr val="0070C0"/>
                </a:solidFill>
              </a:rPr>
              <a:t>Yolov8</a:t>
            </a:r>
            <a:r>
              <a:rPr lang="en-US"/>
              <a:t> trên </a:t>
            </a:r>
            <a:r>
              <a:rPr lang="en-US">
                <a:solidFill>
                  <a:srgbClr val="0070C0"/>
                </a:solidFill>
              </a:rPr>
              <a:t>G</a:t>
            </a:r>
            <a:r>
              <a:rPr lang="en-US">
                <a:solidFill>
                  <a:srgbClr val="FF0000"/>
                </a:solidFill>
              </a:rPr>
              <a:t>o</a:t>
            </a:r>
            <a:r>
              <a:rPr lang="en-US">
                <a:solidFill>
                  <a:schemeClr val="accent4">
                    <a:lumMod val="75000"/>
                  </a:schemeClr>
                </a:solidFill>
              </a:rPr>
              <a:t>o</a:t>
            </a:r>
            <a:r>
              <a:rPr lang="en-US">
                <a:solidFill>
                  <a:schemeClr val="accent1"/>
                </a:solidFill>
              </a:rPr>
              <a:t>g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l</a:t>
            </a:r>
            <a:r>
              <a:rPr lang="en-US">
                <a:solidFill>
                  <a:srgbClr val="C00000"/>
                </a:solidFill>
              </a:rPr>
              <a:t>e</a:t>
            </a:r>
            <a:r>
              <a:rPr lang="en-US"/>
              <a:t> </a:t>
            </a:r>
            <a:r>
              <a:rPr lang="en-US">
                <a:solidFill>
                  <a:srgbClr val="FFC000"/>
                </a:solidFill>
              </a:rPr>
              <a:t>co</a:t>
            </a:r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lab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1CD364-5E64-160B-2D92-493FFF8D11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0" t="11343" r="13249" b="5324"/>
          <a:stretch/>
        </p:blipFill>
        <p:spPr>
          <a:xfrm>
            <a:off x="2413808" y="1690688"/>
            <a:ext cx="7364384" cy="4085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CCF02F-9CBF-F765-0FD2-FFA3E7C71ED0}"/>
              </a:ext>
            </a:extLst>
          </p:cNvPr>
          <p:cNvSpPr txBox="1"/>
          <p:nvPr/>
        </p:nvSpPr>
        <p:spPr>
          <a:xfrm>
            <a:off x="5125402" y="5969655"/>
            <a:ext cx="19411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Epochs=200</a:t>
            </a:r>
          </a:p>
        </p:txBody>
      </p:sp>
    </p:spTree>
    <p:extLst>
      <p:ext uri="{BB962C8B-B14F-4D97-AF65-F5344CB8AC3E}">
        <p14:creationId xmlns:p14="http://schemas.microsoft.com/office/powerpoint/2010/main" val="765141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6945E-55DF-DF2D-981C-A84661BFC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Train batch</a:t>
            </a:r>
          </a:p>
        </p:txBody>
      </p:sp>
      <p:pic>
        <p:nvPicPr>
          <p:cNvPr id="15" name="Picture 14" descr="A collage of images of shapes&#10;&#10;Description automatically generated">
            <a:extLst>
              <a:ext uri="{FF2B5EF4-FFF2-40B4-BE49-F238E27FC236}">
                <a16:creationId xmlns:a16="http://schemas.microsoft.com/office/drawing/2014/main" id="{EDC27DDE-C478-8910-AF40-8EDABEDC76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960" y="2169157"/>
            <a:ext cx="2987040" cy="2987040"/>
          </a:xfrm>
          <a:prstGeom prst="rect">
            <a:avLst/>
          </a:prstGeom>
        </p:spPr>
      </p:pic>
      <p:pic>
        <p:nvPicPr>
          <p:cNvPr id="17" name="Picture 16" descr="A collage of images of shapes&#10;&#10;Description automatically generated">
            <a:extLst>
              <a:ext uri="{FF2B5EF4-FFF2-40B4-BE49-F238E27FC236}">
                <a16:creationId xmlns:a16="http://schemas.microsoft.com/office/drawing/2014/main" id="{73643104-2E04-DEC4-D6C3-F4A8FA5EA5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838" y="2169156"/>
            <a:ext cx="2987041" cy="2987041"/>
          </a:xfrm>
          <a:prstGeom prst="rect">
            <a:avLst/>
          </a:prstGeom>
        </p:spPr>
      </p:pic>
      <p:pic>
        <p:nvPicPr>
          <p:cNvPr id="19" name="Picture 18" descr="A collage of images of shapes&#10;&#10;Description automatically generated">
            <a:extLst>
              <a:ext uri="{FF2B5EF4-FFF2-40B4-BE49-F238E27FC236}">
                <a16:creationId xmlns:a16="http://schemas.microsoft.com/office/drawing/2014/main" id="{41947272-6448-C0D6-4796-5A04D7B13B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938" y="2169158"/>
            <a:ext cx="2987041" cy="298704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EC7D780-BB5D-D953-1C25-F9581595229E}"/>
              </a:ext>
            </a:extLst>
          </p:cNvPr>
          <p:cNvSpPr txBox="1"/>
          <p:nvPr/>
        </p:nvSpPr>
        <p:spPr>
          <a:xfrm>
            <a:off x="1478280" y="5801420"/>
            <a:ext cx="10317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Tập train có 240 ảnh chia thành 15 batchs (16 ảnh/bactch)</a:t>
            </a:r>
          </a:p>
        </p:txBody>
      </p:sp>
    </p:spTree>
    <p:extLst>
      <p:ext uri="{BB962C8B-B14F-4D97-AF65-F5344CB8AC3E}">
        <p14:creationId xmlns:p14="http://schemas.microsoft.com/office/powerpoint/2010/main" val="2690042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0B0926-C216-04EE-DE04-4199FA9DA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424" y="1657498"/>
            <a:ext cx="11089152" cy="431715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0A8E0C1-31A9-8F0B-38B5-2B5AAB4D6672}"/>
              </a:ext>
            </a:extLst>
          </p:cNvPr>
          <p:cNvSpPr/>
          <p:nvPr/>
        </p:nvSpPr>
        <p:spPr>
          <a:xfrm>
            <a:off x="551424" y="2599888"/>
            <a:ext cx="11089152" cy="4198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A14FB4-F67F-3E2E-D891-5CA3780A8090}"/>
              </a:ext>
            </a:extLst>
          </p:cNvPr>
          <p:cNvSpPr txBox="1"/>
          <p:nvPr/>
        </p:nvSpPr>
        <p:spPr>
          <a:xfrm>
            <a:off x="2099387" y="6229497"/>
            <a:ext cx="7511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DỪNG LẠI SAU 169 LẦN LẶP VÀ MÔ HÌNH TỐT NHẤT ĐẠT ĐƯỢC Ở EPOCH 119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B154BF9-3046-53FB-A7CA-838D284B8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Train</a:t>
            </a:r>
          </a:p>
        </p:txBody>
      </p:sp>
    </p:spTree>
    <p:extLst>
      <p:ext uri="{BB962C8B-B14F-4D97-AF65-F5344CB8AC3E}">
        <p14:creationId xmlns:p14="http://schemas.microsoft.com/office/powerpoint/2010/main" val="3580039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06369-FC48-9F80-DACC-62852551A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Kết quả train</a:t>
            </a:r>
          </a:p>
        </p:txBody>
      </p:sp>
      <p:pic>
        <p:nvPicPr>
          <p:cNvPr id="5" name="Content Placeholder 4" descr="A group of graphs showing the size of a number of objects&#10;&#10;Description automatically generated with medium confidence">
            <a:extLst>
              <a:ext uri="{FF2B5EF4-FFF2-40B4-BE49-F238E27FC236}">
                <a16:creationId xmlns:a16="http://schemas.microsoft.com/office/drawing/2014/main" id="{EE609467-F3E8-0BC3-AA7A-CB525A2613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1284578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06F6D-095B-F391-7763-744824D99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Validation batch tại best.pt</a:t>
            </a:r>
          </a:p>
        </p:txBody>
      </p:sp>
      <p:pic>
        <p:nvPicPr>
          <p:cNvPr id="5" name="Content Placeholder 4" descr="A collage of different shapes&#10;&#10;Description automatically generated">
            <a:extLst>
              <a:ext uri="{FF2B5EF4-FFF2-40B4-BE49-F238E27FC236}">
                <a16:creationId xmlns:a16="http://schemas.microsoft.com/office/drawing/2014/main" id="{3529EA84-00F4-20E5-0FC8-A8108BEEF7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651" y="1596390"/>
            <a:ext cx="4351338" cy="4351338"/>
          </a:xfrm>
        </p:spPr>
      </p:pic>
      <p:pic>
        <p:nvPicPr>
          <p:cNvPr id="7" name="Picture 6" descr="A collage of images of shapes&#10;&#10;Description automatically generated">
            <a:extLst>
              <a:ext uri="{FF2B5EF4-FFF2-40B4-BE49-F238E27FC236}">
                <a16:creationId xmlns:a16="http://schemas.microsoft.com/office/drawing/2014/main" id="{6AC5245E-806E-1294-296B-AE3EEA1439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013" y="1596390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898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NHẠN DIỆN HÌNH VẼ TAY   YOLOv8</vt:lpstr>
      <vt:lpstr>Chuẩn bị dữ liệu</vt:lpstr>
      <vt:lpstr>Gán nhãn dữ liệu</vt:lpstr>
      <vt:lpstr>Tổ chức dữ liệu</vt:lpstr>
      <vt:lpstr>Train model Yolov8 trên Google colab</vt:lpstr>
      <vt:lpstr>Train batch</vt:lpstr>
      <vt:lpstr>Train</vt:lpstr>
      <vt:lpstr>Kết quả train</vt:lpstr>
      <vt:lpstr>Validation batch tại best.pt</vt:lpstr>
      <vt:lpstr>PowerPoint Presentation</vt:lpstr>
      <vt:lpstr>PowerPoint Presentation</vt:lpstr>
      <vt:lpstr>Confusion Matrix</vt:lpstr>
      <vt:lpstr>F1 score</vt:lpstr>
      <vt:lpstr>Precision-Recall Curve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NHẠN DIỆN HÌNH VẼ TAY   YOLOv8</dc:title>
  <dc:creator>Minh Tri Ho</dc:creator>
  <cp:revision>2</cp:revision>
  <dcterms:created xsi:type="dcterms:W3CDTF">2024-01-02T10:22:56Z</dcterms:created>
  <dcterms:modified xsi:type="dcterms:W3CDTF">2024-01-03T08:52:05Z</dcterms:modified>
</cp:coreProperties>
</file>

<file path=docProps/thumbnail.jpeg>
</file>